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60" r:id="rId4"/>
    <p:sldId id="265" r:id="rId5"/>
    <p:sldId id="266" r:id="rId6"/>
    <p:sldId id="261" r:id="rId7"/>
    <p:sldId id="264" r:id="rId8"/>
    <p:sldId id="262" r:id="rId9"/>
    <p:sldId id="263" r:id="rId10"/>
    <p:sldId id="270" r:id="rId11"/>
    <p:sldId id="258" r:id="rId12"/>
    <p:sldId id="268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8404E-B177-41D5-9FF3-1EB906EE0B8B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9D4836-3D12-40CB-BC74-965D720744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908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2FCB0-C3CE-4A98-BCBE-4EF351FE2E5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148" y="990600"/>
            <a:ext cx="8686800" cy="433965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আবুল কালাম</a:t>
            </a:r>
          </a:p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চাম্বি উচ্চ বিদ্যালয়</a:t>
            </a:r>
          </a:p>
          <a:p>
            <a:pPr algn="ctr"/>
            <a:r>
              <a:rPr lang="bn-BD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আজিজনগর, লামা, বান্দরবান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Email ID : kalam</a:t>
            </a:r>
            <a:r>
              <a:rPr lang="en-US" sz="2000" dirty="0" smtClean="0">
                <a:solidFill>
                  <a:srgbClr val="FF0000"/>
                </a:solidFill>
                <a:cs typeface="NikoshBAN" panose="02000000000000000000" pitchFamily="2" charset="0"/>
              </a:rPr>
              <a:t>7419@gmail.com</a:t>
            </a:r>
            <a:endParaRPr lang="bn-BD" sz="20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 নং </a:t>
            </a:r>
            <a:r>
              <a:rPr lang="en-US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800" dirty="0" smtClean="0">
                <a:solidFill>
                  <a:srgbClr val="FF0000"/>
                </a:solidFill>
                <a:cs typeface="NikoshBAN" panose="02000000000000000000" pitchFamily="2" charset="0"/>
              </a:rPr>
              <a:t>01720-063024</a:t>
            </a:r>
          </a:p>
          <a:p>
            <a:pPr algn="ctr"/>
            <a:r>
              <a:rPr lang="en-US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ID NO : </a:t>
            </a:r>
            <a:r>
              <a:rPr lang="en-US" sz="2800" dirty="0" smtClean="0">
                <a:solidFill>
                  <a:srgbClr val="7030A0"/>
                </a:solidFill>
                <a:cs typeface="NikoshBAN" panose="02000000000000000000" pitchFamily="2" charset="0"/>
              </a:rPr>
              <a:t>09</a:t>
            </a:r>
          </a:p>
          <a:p>
            <a:pPr algn="ctr"/>
            <a:r>
              <a:rPr lang="bn-BD" sz="2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ব্যাচ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BD" sz="2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০৩</a:t>
            </a:r>
          </a:p>
          <a:p>
            <a:pPr algn="ctr"/>
            <a:r>
              <a:rPr lang="bn-BD" sz="2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ভেন্যু </a:t>
            </a:r>
            <a:r>
              <a:rPr lang="en-US" sz="2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BD" sz="2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টির্চাস ট্রেনিং কলেজ, চট্টগ্রাম।</a:t>
            </a:r>
          </a:p>
          <a:p>
            <a:pPr algn="ctr"/>
            <a:r>
              <a:rPr lang="bn-BD" sz="2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টিকিউআই-২ প্রজেক্ট </a:t>
            </a:r>
            <a:r>
              <a:rPr lang="en-US" sz="2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8781889">
            <a:off x="-28955" y="2061513"/>
            <a:ext cx="411718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image-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4206" y="1143000"/>
            <a:ext cx="2162418" cy="174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39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6400" y="1295400"/>
            <a:ext cx="6477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পদার্থ বিজ্ঞান</a:t>
            </a:r>
          </a:p>
          <a:p>
            <a:pPr algn="ctr"/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 শ্রেণি</a:t>
            </a:r>
          </a:p>
          <a:p>
            <a:pPr algn="ctr"/>
            <a:r>
              <a:rPr lang="bn-BD" sz="44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 </a:t>
            </a:r>
            <a:r>
              <a:rPr lang="en-US" sz="44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44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৫০ মিনিট</a:t>
            </a:r>
            <a:endParaRPr lang="en-US" sz="4400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00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8800" y="457200"/>
            <a:ext cx="4671616" cy="584775"/>
          </a:xfrm>
          <a:prstGeom prst="rect">
            <a:avLst/>
          </a:prstGeom>
          <a:noFill/>
          <a:ln w="28575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কয়েকটি ছবি দেখি</a:t>
            </a:r>
            <a:endParaRPr lang="en-US" sz="3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9" name="Object 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1203538"/>
              </p:ext>
            </p:extLst>
          </p:nvPr>
        </p:nvGraphicFramePr>
        <p:xfrm>
          <a:off x="8039100" y="413762"/>
          <a:ext cx="844550" cy="7125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9100" y="413762"/>
                        <a:ext cx="844550" cy="7125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imagem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3800" y="1421205"/>
            <a:ext cx="2233216" cy="19178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imagesc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4200" y="1669014"/>
            <a:ext cx="1670050" cy="16700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61" name="Picture 13" descr="C:\Users\Doel-1612i3\Desktop\su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799"/>
            <a:ext cx="1971675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E:\MIRROR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710" y="4191000"/>
            <a:ext cx="2329706" cy="213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356911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00400" y="3419474"/>
            <a:ext cx="2259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জলন্ত ভাল্ব</a:t>
            </a:r>
            <a:endParaRPr lang="en-US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24600" y="3339064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জলন্ত টিউভ লাইট</a:t>
            </a:r>
            <a:r>
              <a:rPr lang="bn-BD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38335" y="4965961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আয়না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11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295400"/>
            <a:ext cx="8763000" cy="212365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আলোর প্রতিফলন</a:t>
            </a:r>
          </a:p>
          <a:p>
            <a:pPr algn="ctr"/>
            <a:r>
              <a:rPr lang="bn-BD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ষ্টম অধ্যায়</a:t>
            </a:r>
          </a:p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পৃষ্ঠা 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(127- 129 )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24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838200"/>
            <a:ext cx="6324600" cy="1066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448232"/>
            <a:ext cx="8229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শেষে শিক্ষার্থীরা- </a:t>
            </a:r>
          </a:p>
          <a:p>
            <a:pPr marL="342900" indent="-342900">
              <a:buFont typeface="+mj-lt"/>
              <a:buAutoNum type="arabicPeriod"/>
            </a:pPr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 কী তা বলতে পারবে ?</a:t>
            </a:r>
          </a:p>
          <a:p>
            <a:pPr marL="342900" indent="-342900">
              <a:buFont typeface="+mj-lt"/>
              <a:buAutoNum type="arabicPeriod"/>
            </a:pPr>
            <a:r>
              <a:rPr lang="bn-BD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আলোর প্রতিফলন কী তা লিখতে পারবে ?</a:t>
            </a:r>
          </a:p>
          <a:p>
            <a:pPr marL="342900" indent="-342900">
              <a:buFont typeface="+mj-lt"/>
              <a:buAutoNum type="arabicPeriod"/>
            </a:pPr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আলোর প্রতিফলনের সূত্র ব্যাখ্যা করতে পারবে ? </a:t>
            </a:r>
            <a:endParaRPr lang="bn-BD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আলোর </a:t>
            </a:r>
            <a:r>
              <a:rPr lang="bn-BD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প্রতিফলনের প্রকারভেদ উল্লেখ </a:t>
            </a:r>
            <a:r>
              <a:rPr lang="bn-BD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 </a:t>
            </a:r>
            <a:r>
              <a:rPr lang="bn-BD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48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be 5"/>
          <p:cNvSpPr/>
          <p:nvPr/>
        </p:nvSpPr>
        <p:spPr>
          <a:xfrm>
            <a:off x="5380966" y="4274134"/>
            <a:ext cx="2400300" cy="2160367"/>
          </a:xfrm>
          <a:prstGeom prst="cube">
            <a:avLst>
              <a:gd name="adj" fmla="val 34643"/>
            </a:avLst>
          </a:prstGeom>
          <a:solidFill>
            <a:srgbClr val="00B050">
              <a:alpha val="15000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ube 39"/>
          <p:cNvSpPr/>
          <p:nvPr/>
        </p:nvSpPr>
        <p:spPr>
          <a:xfrm>
            <a:off x="5546936" y="4458008"/>
            <a:ext cx="2149264" cy="1484968"/>
          </a:xfrm>
          <a:prstGeom prst="cube">
            <a:avLst>
              <a:gd name="adj" fmla="val 34643"/>
            </a:avLst>
          </a:prstGeom>
          <a:solidFill>
            <a:srgbClr val="65A79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29020" y="125909"/>
            <a:ext cx="626718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 descr="a_tomato.jpg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lum bright="17000"/>
          </a:blip>
          <a:stretch>
            <a:fillRect/>
          </a:stretch>
        </p:blipFill>
        <p:spPr>
          <a:xfrm>
            <a:off x="6181066" y="3873502"/>
            <a:ext cx="993752" cy="1049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4" name="Group 23"/>
          <p:cNvGrpSpPr/>
          <p:nvPr/>
        </p:nvGrpSpPr>
        <p:grpSpPr>
          <a:xfrm>
            <a:off x="5774950" y="634716"/>
            <a:ext cx="2850866" cy="3238786"/>
            <a:chOff x="6350000" y="634716"/>
            <a:chExt cx="2850866" cy="3238786"/>
          </a:xfrm>
        </p:grpSpPr>
        <p:sp>
          <p:nvSpPr>
            <p:cNvPr id="21" name="Freeform 20"/>
            <p:cNvSpPr/>
            <p:nvPr/>
          </p:nvSpPr>
          <p:spPr>
            <a:xfrm>
              <a:off x="7158251" y="634716"/>
              <a:ext cx="2042615" cy="705134"/>
            </a:xfrm>
            <a:custGeom>
              <a:avLst/>
              <a:gdLst>
                <a:gd name="connsiteX0" fmla="*/ 75062 w 2042615"/>
                <a:gd name="connsiteY0" fmla="*/ 705134 h 705134"/>
                <a:gd name="connsiteX1" fmla="*/ 61415 w 2042615"/>
                <a:gd name="connsiteY1" fmla="*/ 459474 h 705134"/>
                <a:gd name="connsiteX2" fmla="*/ 443552 w 2042615"/>
                <a:gd name="connsiteY2" fmla="*/ 473122 h 705134"/>
                <a:gd name="connsiteX3" fmla="*/ 443552 w 2042615"/>
                <a:gd name="connsiteY3" fmla="*/ 282053 h 705134"/>
                <a:gd name="connsiteX4" fmla="*/ 675564 w 2042615"/>
                <a:gd name="connsiteY4" fmla="*/ 282053 h 705134"/>
                <a:gd name="connsiteX5" fmla="*/ 880280 w 2042615"/>
                <a:gd name="connsiteY5" fmla="*/ 227462 h 705134"/>
                <a:gd name="connsiteX6" fmla="*/ 1153236 w 2042615"/>
                <a:gd name="connsiteY6" fmla="*/ 295701 h 705134"/>
                <a:gd name="connsiteX7" fmla="*/ 1262418 w 2042615"/>
                <a:gd name="connsiteY7" fmla="*/ 77336 h 705134"/>
                <a:gd name="connsiteX8" fmla="*/ 1535373 w 2042615"/>
                <a:gd name="connsiteY8" fmla="*/ 213814 h 705134"/>
                <a:gd name="connsiteX9" fmla="*/ 1658203 w 2042615"/>
                <a:gd name="connsiteY9" fmla="*/ 9098 h 705134"/>
                <a:gd name="connsiteX10" fmla="*/ 1862919 w 2042615"/>
                <a:gd name="connsiteY10" fmla="*/ 159223 h 705134"/>
                <a:gd name="connsiteX11" fmla="*/ 1985749 w 2042615"/>
                <a:gd name="connsiteY11" fmla="*/ 50041 h 705134"/>
                <a:gd name="connsiteX12" fmla="*/ 2040340 w 2042615"/>
                <a:gd name="connsiteY12" fmla="*/ 145575 h 705134"/>
                <a:gd name="connsiteX13" fmla="*/ 1972101 w 2042615"/>
                <a:gd name="connsiteY13" fmla="*/ 90984 h 705134"/>
                <a:gd name="connsiteX14" fmla="*/ 1999397 w 2042615"/>
                <a:gd name="connsiteY14" fmla="*/ 131928 h 705134"/>
                <a:gd name="connsiteX15" fmla="*/ 1958453 w 2042615"/>
                <a:gd name="connsiteY15" fmla="*/ 118280 h 70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42615" h="705134">
                  <a:moveTo>
                    <a:pt x="75062" y="705134"/>
                  </a:moveTo>
                  <a:cubicBezTo>
                    <a:pt x="37531" y="601638"/>
                    <a:pt x="0" y="498143"/>
                    <a:pt x="61415" y="459474"/>
                  </a:cubicBezTo>
                  <a:cubicBezTo>
                    <a:pt x="122830" y="420805"/>
                    <a:pt x="379863" y="502692"/>
                    <a:pt x="443552" y="473122"/>
                  </a:cubicBezTo>
                  <a:cubicBezTo>
                    <a:pt x="507242" y="443552"/>
                    <a:pt x="404883" y="313898"/>
                    <a:pt x="443552" y="282053"/>
                  </a:cubicBezTo>
                  <a:cubicBezTo>
                    <a:pt x="482221" y="250208"/>
                    <a:pt x="602776" y="291151"/>
                    <a:pt x="675564" y="282053"/>
                  </a:cubicBezTo>
                  <a:cubicBezTo>
                    <a:pt x="748352" y="272955"/>
                    <a:pt x="800668" y="225187"/>
                    <a:pt x="880280" y="227462"/>
                  </a:cubicBezTo>
                  <a:cubicBezTo>
                    <a:pt x="959892" y="229737"/>
                    <a:pt x="1089546" y="320722"/>
                    <a:pt x="1153236" y="295701"/>
                  </a:cubicBezTo>
                  <a:cubicBezTo>
                    <a:pt x="1216926" y="270680"/>
                    <a:pt x="1198728" y="90984"/>
                    <a:pt x="1262418" y="77336"/>
                  </a:cubicBezTo>
                  <a:cubicBezTo>
                    <a:pt x="1326108" y="63688"/>
                    <a:pt x="1469409" y="225187"/>
                    <a:pt x="1535373" y="213814"/>
                  </a:cubicBezTo>
                  <a:cubicBezTo>
                    <a:pt x="1601337" y="202441"/>
                    <a:pt x="1603612" y="18196"/>
                    <a:pt x="1658203" y="9098"/>
                  </a:cubicBezTo>
                  <a:cubicBezTo>
                    <a:pt x="1712794" y="0"/>
                    <a:pt x="1808328" y="152399"/>
                    <a:pt x="1862919" y="159223"/>
                  </a:cubicBezTo>
                  <a:cubicBezTo>
                    <a:pt x="1917510" y="166047"/>
                    <a:pt x="1956179" y="52316"/>
                    <a:pt x="1985749" y="50041"/>
                  </a:cubicBezTo>
                  <a:cubicBezTo>
                    <a:pt x="2015319" y="47766"/>
                    <a:pt x="2042615" y="138751"/>
                    <a:pt x="2040340" y="145575"/>
                  </a:cubicBezTo>
                  <a:cubicBezTo>
                    <a:pt x="2038065" y="152399"/>
                    <a:pt x="1978925" y="93259"/>
                    <a:pt x="1972101" y="90984"/>
                  </a:cubicBezTo>
                  <a:cubicBezTo>
                    <a:pt x="1965277" y="88709"/>
                    <a:pt x="2001672" y="127379"/>
                    <a:pt x="1999397" y="131928"/>
                  </a:cubicBezTo>
                  <a:cubicBezTo>
                    <a:pt x="1997122" y="136477"/>
                    <a:pt x="1977787" y="127378"/>
                    <a:pt x="1958453" y="118280"/>
                  </a:cubicBezTo>
                </a:path>
              </a:pathLst>
            </a:cu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6350000" y="1264741"/>
              <a:ext cx="1733551" cy="2608761"/>
              <a:chOff x="2305050" y="1428750"/>
              <a:chExt cx="2570466" cy="3911603"/>
            </a:xfrm>
          </p:grpSpPr>
          <p:sp>
            <p:nvSpPr>
              <p:cNvPr id="13" name="Teardrop 12"/>
              <p:cNvSpPr/>
              <p:nvPr/>
            </p:nvSpPr>
            <p:spPr>
              <a:xfrm rot="18959365">
                <a:off x="3001410" y="2222355"/>
                <a:ext cx="1177746" cy="1207579"/>
              </a:xfrm>
              <a:prstGeom prst="teardrop">
                <a:avLst>
                  <a:gd name="adj" fmla="val 118044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lowchart: Off-page Connector 15"/>
              <p:cNvSpPr/>
              <p:nvPr/>
            </p:nvSpPr>
            <p:spPr>
              <a:xfrm rot="10800000">
                <a:off x="3390257" y="1428750"/>
                <a:ext cx="400050" cy="311150"/>
              </a:xfrm>
              <a:prstGeom prst="flowChartOffpageConnector">
                <a:avLst/>
              </a:prstGeom>
              <a:solidFill>
                <a:srgbClr val="82953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Chord 9"/>
              <p:cNvSpPr/>
              <p:nvPr/>
            </p:nvSpPr>
            <p:spPr>
              <a:xfrm rot="5400000">
                <a:off x="1769280" y="2234117"/>
                <a:ext cx="3642006" cy="2570466"/>
              </a:xfrm>
              <a:prstGeom prst="chord">
                <a:avLst>
                  <a:gd name="adj1" fmla="val 8856978"/>
                  <a:gd name="adj2" fmla="val 12729381"/>
                </a:avLst>
              </a:prstGeom>
              <a:solidFill>
                <a:srgbClr val="00B050"/>
              </a:solidFill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2" name="Picture 21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24216">
            <a:off x="250167" y="2202024"/>
            <a:ext cx="1289050" cy="1200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Teardrop 24"/>
          <p:cNvSpPr/>
          <p:nvPr/>
        </p:nvSpPr>
        <p:spPr>
          <a:xfrm rot="18959365">
            <a:off x="6244583" y="1794019"/>
            <a:ext cx="794285" cy="805369"/>
          </a:xfrm>
          <a:prstGeom prst="teardrop">
            <a:avLst>
              <a:gd name="adj" fmla="val 7212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 descr="a_tomato.jpg"/>
          <p:cNvPicPr>
            <a:picLocks noChangeAspect="1"/>
          </p:cNvPicPr>
          <p:nvPr/>
        </p:nvPicPr>
        <p:blipFill>
          <a:blip r:embed="rId3"/>
          <a:srcRect l="5106" t="11294" b="5647"/>
          <a:stretch>
            <a:fillRect/>
          </a:stretch>
        </p:blipFill>
        <p:spPr>
          <a:xfrm>
            <a:off x="6215964" y="4052095"/>
            <a:ext cx="943002" cy="811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49" name="Straight Arrow Connector 48"/>
          <p:cNvCxnSpPr/>
          <p:nvPr/>
        </p:nvCxnSpPr>
        <p:spPr>
          <a:xfrm rot="10800000">
            <a:off x="1437940" y="2961692"/>
            <a:ext cx="5338685" cy="1711911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10800000">
            <a:off x="1456841" y="2851150"/>
            <a:ext cx="5126360" cy="1578856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H="1" flipV="1">
            <a:off x="1617328" y="2725198"/>
            <a:ext cx="4830438" cy="1459452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76" name="Group 75"/>
          <p:cNvGrpSpPr/>
          <p:nvPr/>
        </p:nvGrpSpPr>
        <p:grpSpPr>
          <a:xfrm>
            <a:off x="6447766" y="2406650"/>
            <a:ext cx="400846" cy="2266952"/>
            <a:chOff x="7194550" y="2406650"/>
            <a:chExt cx="400846" cy="2266952"/>
          </a:xfrm>
        </p:grpSpPr>
        <p:cxnSp>
          <p:nvCxnSpPr>
            <p:cNvPr id="27" name="Straight Arrow Connector 26"/>
            <p:cNvCxnSpPr/>
            <p:nvPr/>
          </p:nvCxnSpPr>
          <p:spPr>
            <a:xfrm rot="5400000">
              <a:off x="6335080" y="3266120"/>
              <a:ext cx="1778000" cy="59060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 rot="5400000">
              <a:off x="6384132" y="3440112"/>
              <a:ext cx="2068512" cy="1588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rot="5400000">
              <a:off x="6461522" y="3539728"/>
              <a:ext cx="2266159" cy="1589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87" name="Group 86"/>
          <p:cNvGrpSpPr/>
          <p:nvPr/>
        </p:nvGrpSpPr>
        <p:grpSpPr>
          <a:xfrm>
            <a:off x="7070065" y="3384551"/>
            <a:ext cx="1921531" cy="1253578"/>
            <a:chOff x="7816850" y="3384551"/>
            <a:chExt cx="1200150" cy="1022349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80" name="TextBox 79"/>
            <p:cNvSpPr txBox="1"/>
            <p:nvPr/>
          </p:nvSpPr>
          <p:spPr>
            <a:xfrm>
              <a:off x="8299735" y="3384551"/>
              <a:ext cx="717265" cy="527112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b="1" dirty="0" err="1" smtClean="0">
                  <a:solidFill>
                    <a:srgbClr val="82953B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বস্তু</a:t>
              </a:r>
              <a:endParaRPr lang="en-US" sz="3600" b="1" dirty="0">
                <a:solidFill>
                  <a:srgbClr val="82953B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 rot="10800000" flipV="1">
              <a:off x="7816850" y="4006850"/>
              <a:ext cx="488950" cy="40005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93" name="Group 92"/>
          <p:cNvGrpSpPr/>
          <p:nvPr/>
        </p:nvGrpSpPr>
        <p:grpSpPr>
          <a:xfrm>
            <a:off x="7086597" y="2050990"/>
            <a:ext cx="1905000" cy="584775"/>
            <a:chOff x="7092629" y="2216774"/>
            <a:chExt cx="1302071" cy="584775"/>
          </a:xfrm>
        </p:grpSpPr>
        <p:sp>
          <p:nvSpPr>
            <p:cNvPr id="88" name="TextBox 87"/>
            <p:cNvSpPr txBox="1"/>
            <p:nvPr/>
          </p:nvSpPr>
          <p:spPr>
            <a:xfrm>
              <a:off x="7677435" y="2216774"/>
              <a:ext cx="717265" cy="58477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b="1" dirty="0" err="1" smtClean="0">
                  <a:solidFill>
                    <a:srgbClr val="82953B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আলো</a:t>
              </a:r>
              <a:endParaRPr lang="en-US" sz="3200" b="1" dirty="0">
                <a:solidFill>
                  <a:srgbClr val="82953B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92" name="Straight Arrow Connector 91"/>
            <p:cNvCxnSpPr/>
            <p:nvPr/>
          </p:nvCxnSpPr>
          <p:spPr>
            <a:xfrm rot="10800000">
              <a:off x="7092629" y="2405062"/>
              <a:ext cx="606448" cy="1588"/>
            </a:xfrm>
            <a:prstGeom prst="straightConnector1">
              <a:avLst/>
            </a:prstGeom>
            <a:ln w="762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00"/>
          <p:cNvGrpSpPr/>
          <p:nvPr/>
        </p:nvGrpSpPr>
        <p:grpSpPr>
          <a:xfrm>
            <a:off x="209990" y="3358639"/>
            <a:ext cx="2853989" cy="1500270"/>
            <a:chOff x="779266" y="3349660"/>
            <a:chExt cx="866439" cy="1500270"/>
          </a:xfrm>
        </p:grpSpPr>
        <p:sp>
          <p:nvSpPr>
            <p:cNvPr id="94" name="TextBox 93"/>
            <p:cNvSpPr txBox="1"/>
            <p:nvPr/>
          </p:nvSpPr>
          <p:spPr>
            <a:xfrm>
              <a:off x="779266" y="4265155"/>
              <a:ext cx="866439" cy="58477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দর্শক</a:t>
              </a:r>
              <a:endParaRPr lang="en-US" sz="32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98" name="Straight Arrow Connector 97"/>
            <p:cNvCxnSpPr/>
            <p:nvPr/>
          </p:nvCxnSpPr>
          <p:spPr>
            <a:xfrm rot="5400000" flipH="1" flipV="1">
              <a:off x="799324" y="3699686"/>
              <a:ext cx="701640" cy="1588"/>
            </a:xfrm>
            <a:prstGeom prst="straightConnector1">
              <a:avLst/>
            </a:prstGeom>
            <a:ln w="76200">
              <a:headEnd type="oval" w="med" len="med"/>
              <a:tailEnd type="triangl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TextBox 101"/>
          <p:cNvSpPr txBox="1"/>
          <p:nvPr/>
        </p:nvSpPr>
        <p:spPr>
          <a:xfrm>
            <a:off x="152399" y="5066605"/>
            <a:ext cx="6028667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প্রথমে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বস্তুর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endParaRPr lang="en-US" sz="32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চোখে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আসে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তখনই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39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7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250" autoRev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" dur="250" autoRev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" dur="250" autoRev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50" autoRev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be 43"/>
          <p:cNvSpPr/>
          <p:nvPr/>
        </p:nvSpPr>
        <p:spPr>
          <a:xfrm rot="10800000" flipH="1">
            <a:off x="2438399" y="997803"/>
            <a:ext cx="577850" cy="5631597"/>
          </a:xfrm>
          <a:prstGeom prst="cube">
            <a:avLst>
              <a:gd name="adj" fmla="val 81619"/>
            </a:avLst>
          </a:prstGeom>
          <a:solidFill>
            <a:srgbClr val="16EBF6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2794000" y="3513112"/>
            <a:ext cx="3600450" cy="158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10800000">
            <a:off x="2736850" y="3505200"/>
            <a:ext cx="3511550" cy="1289049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0" name="Arc 49"/>
          <p:cNvSpPr/>
          <p:nvPr/>
        </p:nvSpPr>
        <p:spPr>
          <a:xfrm rot="4149038">
            <a:off x="3963786" y="2975103"/>
            <a:ext cx="530567" cy="586080"/>
          </a:xfrm>
          <a:prstGeom prst="arc">
            <a:avLst>
              <a:gd name="adj1" fmla="val 12253409"/>
              <a:gd name="adj2" fmla="val 21350851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3460749" y="4317912"/>
            <a:ext cx="2266951" cy="1622739"/>
            <a:chOff x="1504949" y="3085071"/>
            <a:chExt cx="2266951" cy="1622739"/>
          </a:xfrm>
        </p:grpSpPr>
        <p:sp>
          <p:nvSpPr>
            <p:cNvPr id="52" name="TextBox 51"/>
            <p:cNvSpPr txBox="1"/>
            <p:nvPr/>
          </p:nvSpPr>
          <p:spPr>
            <a:xfrm>
              <a:off x="1504949" y="4123035"/>
              <a:ext cx="2266951" cy="584775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আপতন</a:t>
              </a:r>
              <a:r>
                <a:rPr lang="en-US" sz="32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কোন</a:t>
              </a:r>
              <a:endPara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 flipV="1">
              <a:off x="2527298" y="3085071"/>
              <a:ext cx="2" cy="875333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arrow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</p:grpSp>
      <p:sp>
        <p:nvSpPr>
          <p:cNvPr id="55" name="Arc 54"/>
          <p:cNvSpPr/>
          <p:nvPr/>
        </p:nvSpPr>
        <p:spPr>
          <a:xfrm rot="5166477">
            <a:off x="3951895" y="3478526"/>
            <a:ext cx="530567" cy="586080"/>
          </a:xfrm>
          <a:prstGeom prst="arc">
            <a:avLst>
              <a:gd name="adj1" fmla="val 12253409"/>
              <a:gd name="adj2" fmla="val 581002"/>
            </a:avLst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/>
          <p:cNvGrpSpPr/>
          <p:nvPr/>
        </p:nvGrpSpPr>
        <p:grpSpPr>
          <a:xfrm>
            <a:off x="3594100" y="1264503"/>
            <a:ext cx="1866900" cy="1911350"/>
            <a:chOff x="1682750" y="495300"/>
            <a:chExt cx="1866900" cy="1911350"/>
          </a:xfrm>
        </p:grpSpPr>
        <p:sp>
          <p:nvSpPr>
            <p:cNvPr id="58" name="TextBox 57"/>
            <p:cNvSpPr txBox="1"/>
            <p:nvPr/>
          </p:nvSpPr>
          <p:spPr>
            <a:xfrm>
              <a:off x="1682750" y="495300"/>
              <a:ext cx="1866900" cy="52322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 err="1" smtClean="0">
                  <a:gradFill flip="none" rotWithShape="1">
                    <a:gsLst>
                      <a:gs pos="0">
                        <a:srgbClr val="0000FF">
                          <a:shade val="30000"/>
                          <a:satMod val="115000"/>
                        </a:srgbClr>
                      </a:gs>
                      <a:gs pos="50000">
                        <a:srgbClr val="0000FF">
                          <a:shade val="67500"/>
                          <a:satMod val="115000"/>
                        </a:srgbClr>
                      </a:gs>
                      <a:gs pos="100000">
                        <a:srgbClr val="0000FF">
                          <a:shade val="100000"/>
                          <a:satMod val="115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NikoshBAN" panose="02000000000000000000" pitchFamily="2" charset="0"/>
                  <a:cs typeface="NikoshBAN" panose="02000000000000000000" pitchFamily="2" charset="0"/>
                </a:rPr>
                <a:t>প্রতিফলন</a:t>
              </a:r>
              <a:r>
                <a:rPr lang="en-US" sz="2800" b="1" dirty="0" smtClean="0">
                  <a:gradFill flip="none" rotWithShape="1">
                    <a:gsLst>
                      <a:gs pos="0">
                        <a:srgbClr val="0000FF">
                          <a:shade val="30000"/>
                          <a:satMod val="115000"/>
                        </a:srgbClr>
                      </a:gs>
                      <a:gs pos="50000">
                        <a:srgbClr val="0000FF">
                          <a:shade val="67500"/>
                          <a:satMod val="115000"/>
                        </a:srgbClr>
                      </a:gs>
                      <a:gs pos="100000">
                        <a:srgbClr val="0000FF">
                          <a:shade val="100000"/>
                          <a:satMod val="115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 smtClean="0">
                  <a:gradFill flip="none" rotWithShape="1">
                    <a:gsLst>
                      <a:gs pos="0">
                        <a:srgbClr val="0000FF">
                          <a:shade val="30000"/>
                          <a:satMod val="115000"/>
                        </a:srgbClr>
                      </a:gs>
                      <a:gs pos="50000">
                        <a:srgbClr val="0000FF">
                          <a:shade val="67500"/>
                          <a:satMod val="115000"/>
                        </a:srgbClr>
                      </a:gs>
                      <a:gs pos="100000">
                        <a:srgbClr val="0000FF">
                          <a:shade val="100000"/>
                          <a:satMod val="115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atin typeface="NikoshBAN" panose="02000000000000000000" pitchFamily="2" charset="0"/>
                  <a:cs typeface="NikoshBAN" panose="02000000000000000000" pitchFamily="2" charset="0"/>
                </a:rPr>
                <a:t>কোন</a:t>
              </a:r>
              <a:endParaRPr lang="en-US" sz="2800" b="1" dirty="0">
                <a:gradFill flip="none" rotWithShape="1">
                  <a:gsLst>
                    <a:gs pos="0">
                      <a:srgbClr val="0000FF">
                        <a:shade val="30000"/>
                        <a:satMod val="115000"/>
                      </a:srgbClr>
                    </a:gs>
                    <a:gs pos="50000">
                      <a:srgbClr val="0000FF">
                        <a:shade val="67500"/>
                        <a:satMod val="115000"/>
                      </a:srgbClr>
                    </a:gs>
                    <a:gs pos="100000">
                      <a:srgbClr val="0000FF">
                        <a:shade val="100000"/>
                        <a:satMod val="115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59" name="Straight Arrow Connector 58"/>
            <p:cNvCxnSpPr/>
            <p:nvPr/>
          </p:nvCxnSpPr>
          <p:spPr>
            <a:xfrm rot="5400000">
              <a:off x="1918348" y="1708798"/>
              <a:ext cx="1394910" cy="79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6661150" y="3220303"/>
            <a:ext cx="2089150" cy="584775"/>
            <a:chOff x="4838700" y="2673350"/>
            <a:chExt cx="2089150" cy="584775"/>
          </a:xfrm>
        </p:grpSpPr>
        <p:sp>
          <p:nvSpPr>
            <p:cNvPr id="63" name="TextBox 62"/>
            <p:cNvSpPr txBox="1"/>
            <p:nvPr/>
          </p:nvSpPr>
          <p:spPr>
            <a:xfrm>
              <a:off x="5727700" y="2673350"/>
              <a:ext cx="1200150" cy="58477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অভিলম্ব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65" name="Straight Arrow Connector 64"/>
            <p:cNvCxnSpPr>
              <a:stCxn id="63" idx="1"/>
            </p:cNvCxnSpPr>
            <p:nvPr/>
          </p:nvCxnSpPr>
          <p:spPr>
            <a:xfrm flipH="1" flipV="1">
              <a:off x="4838700" y="2940050"/>
              <a:ext cx="889000" cy="25688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143769" y="2883467"/>
            <a:ext cx="2113122" cy="584775"/>
            <a:chOff x="143769" y="2336514"/>
            <a:chExt cx="2113122" cy="584775"/>
          </a:xfrm>
        </p:grpSpPr>
        <p:sp>
          <p:nvSpPr>
            <p:cNvPr id="67" name="TextBox 66"/>
            <p:cNvSpPr txBox="1"/>
            <p:nvPr/>
          </p:nvSpPr>
          <p:spPr>
            <a:xfrm>
              <a:off x="143769" y="2336514"/>
              <a:ext cx="1600200" cy="58477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বিভেদ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তল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>
              <a:off x="1743969" y="2628900"/>
              <a:ext cx="51292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75" name="Group 74"/>
          <p:cNvGrpSpPr/>
          <p:nvPr/>
        </p:nvGrpSpPr>
        <p:grpSpPr>
          <a:xfrm rot="18949610">
            <a:off x="5956013" y="4632190"/>
            <a:ext cx="1725644" cy="1497382"/>
            <a:chOff x="2882900" y="4988488"/>
            <a:chExt cx="1725644" cy="1497382"/>
          </a:xfrm>
        </p:grpSpPr>
        <p:sp>
          <p:nvSpPr>
            <p:cNvPr id="79" name="TextBox 78"/>
            <p:cNvSpPr txBox="1"/>
            <p:nvPr/>
          </p:nvSpPr>
          <p:spPr>
            <a:xfrm>
              <a:off x="2882900" y="5962650"/>
              <a:ext cx="1725644" cy="523220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আপতিত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রশ্মি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0" name="Straight Arrow Connector 79"/>
            <p:cNvCxnSpPr/>
            <p:nvPr/>
          </p:nvCxnSpPr>
          <p:spPr>
            <a:xfrm rot="5400000" flipH="1" flipV="1">
              <a:off x="3258641" y="5474775"/>
              <a:ext cx="974162" cy="158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6065056" y="1468129"/>
            <a:ext cx="2863044" cy="996524"/>
            <a:chOff x="5724869" y="585604"/>
            <a:chExt cx="2863044" cy="996524"/>
          </a:xfrm>
        </p:grpSpPr>
        <p:sp>
          <p:nvSpPr>
            <p:cNvPr id="82" name="TextBox 81"/>
            <p:cNvSpPr txBox="1"/>
            <p:nvPr/>
          </p:nvSpPr>
          <p:spPr>
            <a:xfrm>
              <a:off x="6587663" y="585604"/>
              <a:ext cx="2000250" cy="523220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প্রতি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ফলিত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রশ্মি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3" name="Straight Arrow Connector 82"/>
            <p:cNvCxnSpPr/>
            <p:nvPr/>
          </p:nvCxnSpPr>
          <p:spPr>
            <a:xfrm rot="11381960" flipV="1">
              <a:off x="5724869" y="1014618"/>
              <a:ext cx="865722" cy="56751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4" name="Straight Arrow Connector 83"/>
          <p:cNvCxnSpPr/>
          <p:nvPr/>
        </p:nvCxnSpPr>
        <p:spPr>
          <a:xfrm flipV="1">
            <a:off x="2794000" y="2421790"/>
            <a:ext cx="3155950" cy="1065213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260349" y="95250"/>
            <a:ext cx="3646457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প্রতিফলনের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076700" y="218361"/>
            <a:ext cx="46736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32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আপতন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3200" b="1" dirty="0" err="1" smtClean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প্রতিফলন</a:t>
            </a:r>
            <a:r>
              <a:rPr lang="en-US" sz="3200" b="1" dirty="0" smtClean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endParaRPr lang="en-US" sz="3200" b="1" dirty="0">
              <a:ln/>
              <a:solidFill>
                <a:schemeClr val="accent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57101" y="4630047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/>
              <a:t>A</a:t>
            </a:r>
            <a:endParaRPr lang="en-US" sz="3200" dirty="0"/>
          </a:p>
        </p:txBody>
      </p:sp>
      <p:sp>
        <p:nvSpPr>
          <p:cNvPr id="87" name="TextBox 86"/>
          <p:cNvSpPr txBox="1"/>
          <p:nvPr/>
        </p:nvSpPr>
        <p:spPr>
          <a:xfrm>
            <a:off x="6321254" y="3466024"/>
            <a:ext cx="4491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/>
              <a:t>N</a:t>
            </a:r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6009235" y="2394515"/>
            <a:ext cx="4074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/>
              <a:t>B</a:t>
            </a:r>
            <a:endParaRPr lang="en-US" sz="3200" dirty="0"/>
          </a:p>
        </p:txBody>
      </p:sp>
      <p:sp>
        <p:nvSpPr>
          <p:cNvPr id="89" name="TextBox 88"/>
          <p:cNvSpPr txBox="1"/>
          <p:nvPr/>
        </p:nvSpPr>
        <p:spPr>
          <a:xfrm>
            <a:off x="2438400" y="3228826"/>
            <a:ext cx="4010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/>
              <a:t>o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33711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1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1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7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500" autoRev="1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7" dur="500" autoRev="1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8" dur="500" autoRev="1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500" autoRev="1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7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91" dur="500" autoRev="1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2" dur="500" autoRev="1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3" dur="500" autoRev="1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500" autoRev="1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9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0" grpId="2" animBg="1"/>
      <p:bldP spid="55" grpId="0" animBg="1"/>
      <p:bldP spid="55" grpId="1" animBg="1"/>
      <p:bldP spid="55" grpId="2" animBg="1"/>
      <p:bldP spid="86" grpId="0" animBg="1"/>
      <p:bldP spid="19" grpId="0"/>
      <p:bldP spid="87" grpId="0"/>
      <p:bldP spid="88" grpId="0"/>
      <p:bldP spid="8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94300" y="64353"/>
            <a:ext cx="3467100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আলোর</a:t>
            </a:r>
            <a:r>
              <a:rPr lang="en-U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প্রতিফলন</a:t>
            </a:r>
            <a:r>
              <a:rPr lang="en-U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615949" y="450850"/>
            <a:ext cx="577850" cy="5631597"/>
            <a:chOff x="615949" y="717550"/>
            <a:chExt cx="577850" cy="5631597"/>
          </a:xfrm>
        </p:grpSpPr>
        <p:sp>
          <p:nvSpPr>
            <p:cNvPr id="3" name="Cube 2"/>
            <p:cNvSpPr/>
            <p:nvPr/>
          </p:nvSpPr>
          <p:spPr>
            <a:xfrm rot="10800000" flipH="1">
              <a:off x="615949" y="717550"/>
              <a:ext cx="577850" cy="5631597"/>
            </a:xfrm>
            <a:prstGeom prst="cube">
              <a:avLst>
                <a:gd name="adj" fmla="val 81619"/>
              </a:avLst>
            </a:prstGeom>
            <a:solidFill>
              <a:srgbClr val="16EBF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lowchart: Connector 8"/>
            <p:cNvSpPr/>
            <p:nvPr/>
          </p:nvSpPr>
          <p:spPr>
            <a:xfrm>
              <a:off x="838200" y="3962400"/>
              <a:ext cx="222250" cy="311151"/>
            </a:xfrm>
            <a:prstGeom prst="flowChartConnector">
              <a:avLst/>
            </a:prstGeom>
            <a:solidFill>
              <a:srgbClr val="18F46C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Connector 9"/>
            <p:cNvSpPr/>
            <p:nvPr/>
          </p:nvSpPr>
          <p:spPr>
            <a:xfrm>
              <a:off x="838200" y="2095499"/>
              <a:ext cx="222250" cy="311151"/>
            </a:xfrm>
            <a:prstGeom prst="flowChartConnector">
              <a:avLst/>
            </a:prstGeom>
            <a:solidFill>
              <a:srgbClr val="18F46C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lowchart: Connector 10"/>
            <p:cNvSpPr/>
            <p:nvPr/>
          </p:nvSpPr>
          <p:spPr>
            <a:xfrm>
              <a:off x="838200" y="3073399"/>
              <a:ext cx="222250" cy="311151"/>
            </a:xfrm>
            <a:prstGeom prst="flowChartConnector">
              <a:avLst/>
            </a:prstGeom>
            <a:solidFill>
              <a:srgbClr val="18F46C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927100" y="673100"/>
            <a:ext cx="3200400" cy="3179816"/>
            <a:chOff x="927100" y="939800"/>
            <a:chExt cx="3200400" cy="3179816"/>
          </a:xfrm>
        </p:grpSpPr>
        <p:cxnSp>
          <p:nvCxnSpPr>
            <p:cNvPr id="19" name="Straight Arrow Connector 18"/>
            <p:cNvCxnSpPr/>
            <p:nvPr/>
          </p:nvCxnSpPr>
          <p:spPr>
            <a:xfrm flipV="1">
              <a:off x="1023906" y="939800"/>
              <a:ext cx="2817901" cy="1384360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1023906" y="2717800"/>
              <a:ext cx="3103594" cy="1401816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927100" y="1755301"/>
              <a:ext cx="3200400" cy="1451449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5595867" y="4195709"/>
            <a:ext cx="2633410" cy="1144641"/>
            <a:chOff x="5595867" y="4462409"/>
            <a:chExt cx="2633410" cy="1144641"/>
          </a:xfrm>
        </p:grpSpPr>
        <p:sp>
          <p:nvSpPr>
            <p:cNvPr id="37" name="Can 36"/>
            <p:cNvSpPr/>
            <p:nvPr/>
          </p:nvSpPr>
          <p:spPr>
            <a:xfrm rot="17292837">
              <a:off x="6760721" y="4138494"/>
              <a:ext cx="539249" cy="2397863"/>
            </a:xfrm>
            <a:prstGeom prst="can">
              <a:avLst/>
            </a:pr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lowchart: Manual Operation 39"/>
            <p:cNvSpPr/>
            <p:nvPr/>
          </p:nvSpPr>
          <p:spPr>
            <a:xfrm rot="17292837">
              <a:off x="5373618" y="4684658"/>
              <a:ext cx="933450" cy="488951"/>
            </a:xfrm>
            <a:prstGeom prst="flowChartManualOperation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ardrop 44"/>
            <p:cNvSpPr/>
            <p:nvPr/>
          </p:nvSpPr>
          <p:spPr>
            <a:xfrm rot="4070945">
              <a:off x="5680442" y="4698315"/>
              <a:ext cx="466184" cy="495240"/>
            </a:xfrm>
            <a:prstGeom prst="teardrop">
              <a:avLst>
                <a:gd name="adj" fmla="val 9263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rapezoid 46"/>
            <p:cNvSpPr/>
            <p:nvPr/>
          </p:nvSpPr>
          <p:spPr>
            <a:xfrm rot="6672458">
              <a:off x="5934840" y="4873353"/>
              <a:ext cx="631691" cy="400049"/>
            </a:xfrm>
            <a:prstGeom prst="trapezoid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" name="Chord 51"/>
          <p:cNvSpPr/>
          <p:nvPr/>
        </p:nvSpPr>
        <p:spPr>
          <a:xfrm rot="1211114">
            <a:off x="5702747" y="4463069"/>
            <a:ext cx="404943" cy="445984"/>
          </a:xfrm>
          <a:prstGeom prst="chord">
            <a:avLst>
              <a:gd name="adj1" fmla="val 2700000"/>
              <a:gd name="adj2" fmla="val 1882530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" name="Group 65"/>
          <p:cNvGrpSpPr/>
          <p:nvPr/>
        </p:nvGrpSpPr>
        <p:grpSpPr>
          <a:xfrm>
            <a:off x="971550" y="2070047"/>
            <a:ext cx="3636994" cy="1803453"/>
            <a:chOff x="971550" y="2336747"/>
            <a:chExt cx="3636994" cy="1803453"/>
          </a:xfrm>
        </p:grpSpPr>
        <p:cxnSp>
          <p:nvCxnSpPr>
            <p:cNvPr id="63" name="Straight Connector 62"/>
            <p:cNvCxnSpPr/>
            <p:nvPr/>
          </p:nvCxnSpPr>
          <p:spPr>
            <a:xfrm>
              <a:off x="1008094" y="4138612"/>
              <a:ext cx="3600450" cy="1588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971550" y="3234447"/>
              <a:ext cx="3600450" cy="1588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971550" y="2336747"/>
              <a:ext cx="3600450" cy="1588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882649" y="2051050"/>
            <a:ext cx="3911601" cy="3200399"/>
            <a:chOff x="882650" y="2273300"/>
            <a:chExt cx="3911601" cy="3333749"/>
          </a:xfrm>
        </p:grpSpPr>
        <p:cxnSp>
          <p:nvCxnSpPr>
            <p:cNvPr id="6" name="Straight Arrow Connector 5"/>
            <p:cNvCxnSpPr/>
            <p:nvPr/>
          </p:nvCxnSpPr>
          <p:spPr>
            <a:xfrm rot="10800000">
              <a:off x="882651" y="4095750"/>
              <a:ext cx="3911600" cy="1511299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10800000">
              <a:off x="882650" y="2273300"/>
              <a:ext cx="3911600" cy="1511299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rot="10800000">
              <a:off x="882651" y="3206750"/>
              <a:ext cx="3911600" cy="1511299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67" name="TextBox 66"/>
          <p:cNvSpPr txBox="1"/>
          <p:nvPr/>
        </p:nvSpPr>
        <p:spPr>
          <a:xfrm>
            <a:off x="304799" y="6195080"/>
            <a:ext cx="1377951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মসৃন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তল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340609" y="5962650"/>
            <a:ext cx="1609591" cy="52322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আলোর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2882900" y="4988488"/>
            <a:ext cx="1725644" cy="1497382"/>
            <a:chOff x="2882900" y="4988488"/>
            <a:chExt cx="1725644" cy="1497382"/>
          </a:xfrm>
        </p:grpSpPr>
        <p:sp>
          <p:nvSpPr>
            <p:cNvPr id="69" name="TextBox 68"/>
            <p:cNvSpPr txBox="1"/>
            <p:nvPr/>
          </p:nvSpPr>
          <p:spPr>
            <a:xfrm>
              <a:off x="2882900" y="5962650"/>
              <a:ext cx="1725644" cy="52322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আপতিত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রশ্মি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71" name="Straight Arrow Connector 70"/>
            <p:cNvCxnSpPr/>
            <p:nvPr/>
          </p:nvCxnSpPr>
          <p:spPr>
            <a:xfrm rot="5400000" flipH="1" flipV="1">
              <a:off x="3258641" y="5474775"/>
              <a:ext cx="974162" cy="1588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arrow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78" name="Group 77"/>
          <p:cNvGrpSpPr/>
          <p:nvPr/>
        </p:nvGrpSpPr>
        <p:grpSpPr>
          <a:xfrm>
            <a:off x="1460500" y="81518"/>
            <a:ext cx="3333750" cy="1747281"/>
            <a:chOff x="1460500" y="81518"/>
            <a:chExt cx="3333750" cy="1747281"/>
          </a:xfrm>
        </p:grpSpPr>
        <p:sp>
          <p:nvSpPr>
            <p:cNvPr id="74" name="TextBox 73"/>
            <p:cNvSpPr txBox="1"/>
            <p:nvPr/>
          </p:nvSpPr>
          <p:spPr>
            <a:xfrm>
              <a:off x="1460500" y="81518"/>
              <a:ext cx="3333750" cy="584775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প্রতি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ফলিত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রশ্মি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76" name="Straight Arrow Connector 75"/>
            <p:cNvCxnSpPr>
              <a:stCxn id="74" idx="2"/>
            </p:cNvCxnSpPr>
            <p:nvPr/>
          </p:nvCxnSpPr>
          <p:spPr>
            <a:xfrm>
              <a:off x="3127375" y="666293"/>
              <a:ext cx="0" cy="1162506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/>
          <p:cNvGrpSpPr/>
          <p:nvPr/>
        </p:nvGrpSpPr>
        <p:grpSpPr>
          <a:xfrm>
            <a:off x="4608546" y="2700664"/>
            <a:ext cx="4052855" cy="584775"/>
            <a:chOff x="4608546" y="2700664"/>
            <a:chExt cx="3363880" cy="584775"/>
          </a:xfrm>
        </p:grpSpPr>
        <p:sp>
          <p:nvSpPr>
            <p:cNvPr id="79" name="TextBox 78"/>
            <p:cNvSpPr txBox="1"/>
            <p:nvPr/>
          </p:nvSpPr>
          <p:spPr>
            <a:xfrm>
              <a:off x="6349107" y="2700664"/>
              <a:ext cx="1623319" cy="58477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অভিলম্ব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1" name="Straight Arrow Connector 80"/>
            <p:cNvCxnSpPr/>
            <p:nvPr/>
          </p:nvCxnSpPr>
          <p:spPr>
            <a:xfrm rot="10800000">
              <a:off x="4608546" y="2940048"/>
              <a:ext cx="1563654" cy="1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</p:grpSp>
      <p:sp>
        <p:nvSpPr>
          <p:cNvPr id="38" name="TextBox 37"/>
          <p:cNvSpPr txBox="1"/>
          <p:nvPr/>
        </p:nvSpPr>
        <p:spPr>
          <a:xfrm>
            <a:off x="5505450" y="1250952"/>
            <a:ext cx="3155950" cy="58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য়মি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প্রতিফলন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50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7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50" autoRev="1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" dur="250" autoRev="1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" dur="250" autoRev="1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autoRev="1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2" grpId="1" animBg="1"/>
      <p:bldP spid="67" grpId="0" animBg="1"/>
      <p:bldP spid="68" grpId="0" animBg="1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6002419" y="1600042"/>
            <a:ext cx="1147681" cy="1553854"/>
            <a:chOff x="3413315" y="728510"/>
            <a:chExt cx="1147681" cy="1553854"/>
          </a:xfrm>
        </p:grpSpPr>
        <p:sp>
          <p:nvSpPr>
            <p:cNvPr id="8" name="Can 7"/>
            <p:cNvSpPr/>
            <p:nvPr/>
          </p:nvSpPr>
          <p:spPr>
            <a:xfrm rot="12734190">
              <a:off x="4021747" y="728510"/>
              <a:ext cx="539249" cy="1373768"/>
            </a:xfrm>
            <a:prstGeom prst="can">
              <a:avLst/>
            </a:pr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lowchart: Manual Operation 8"/>
            <p:cNvSpPr/>
            <p:nvPr/>
          </p:nvSpPr>
          <p:spPr>
            <a:xfrm rot="12734190">
              <a:off x="3413315" y="1793413"/>
              <a:ext cx="933450" cy="488951"/>
            </a:xfrm>
            <a:prstGeom prst="flowChartManualOperation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ardrop 9"/>
            <p:cNvSpPr/>
            <p:nvPr/>
          </p:nvSpPr>
          <p:spPr>
            <a:xfrm rot="21112298">
              <a:off x="3680984" y="1723330"/>
              <a:ext cx="466184" cy="495240"/>
            </a:xfrm>
            <a:prstGeom prst="teardrop">
              <a:avLst>
                <a:gd name="adj" fmla="val 9263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rapezoid 10"/>
            <p:cNvSpPr/>
            <p:nvPr/>
          </p:nvSpPr>
          <p:spPr>
            <a:xfrm rot="2113811">
              <a:off x="3803567" y="1474699"/>
              <a:ext cx="631691" cy="400049"/>
            </a:xfrm>
            <a:prstGeom prst="trapezoid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Cube 5"/>
          <p:cNvSpPr/>
          <p:nvPr/>
        </p:nvSpPr>
        <p:spPr>
          <a:xfrm>
            <a:off x="1151620" y="4839696"/>
            <a:ext cx="5601044" cy="1244599"/>
          </a:xfrm>
          <a:prstGeom prst="cube">
            <a:avLst>
              <a:gd name="adj" fmla="val 81089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>
            <a:solidFill>
              <a:srgbClr val="8295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 rot="17181089">
            <a:off x="3538010" y="2474837"/>
            <a:ext cx="2686268" cy="3500465"/>
            <a:chOff x="882651" y="1946641"/>
            <a:chExt cx="3979910" cy="3646318"/>
          </a:xfrm>
        </p:grpSpPr>
        <p:cxnSp>
          <p:nvCxnSpPr>
            <p:cNvPr id="13" name="Straight Arrow Connector 12"/>
            <p:cNvCxnSpPr/>
            <p:nvPr/>
          </p:nvCxnSpPr>
          <p:spPr>
            <a:xfrm rot="10800000">
              <a:off x="950961" y="4081660"/>
              <a:ext cx="3911600" cy="1511299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15218911" flipV="1">
              <a:off x="1602370" y="1482601"/>
              <a:ext cx="2220554" cy="3148634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rot="10800000">
              <a:off x="882651" y="3206750"/>
              <a:ext cx="3911600" cy="1511299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9" name="Teardrop 28"/>
          <p:cNvSpPr/>
          <p:nvPr/>
        </p:nvSpPr>
        <p:spPr>
          <a:xfrm rot="21112298">
            <a:off x="6249320" y="2606516"/>
            <a:ext cx="466184" cy="495240"/>
          </a:xfrm>
          <a:prstGeom prst="teardrop">
            <a:avLst>
              <a:gd name="adj" fmla="val 4385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/>
          <p:cNvGrpSpPr/>
          <p:nvPr/>
        </p:nvGrpSpPr>
        <p:grpSpPr>
          <a:xfrm>
            <a:off x="3194053" y="1562100"/>
            <a:ext cx="1689100" cy="3903196"/>
            <a:chOff x="4527553" y="1926104"/>
            <a:chExt cx="1689100" cy="3903196"/>
          </a:xfrm>
        </p:grpSpPr>
        <p:cxnSp>
          <p:nvCxnSpPr>
            <p:cNvPr id="32" name="Straight Arrow Connector 31"/>
            <p:cNvCxnSpPr/>
            <p:nvPr/>
          </p:nvCxnSpPr>
          <p:spPr>
            <a:xfrm rot="5400000" flipH="1" flipV="1">
              <a:off x="4211020" y="3725752"/>
              <a:ext cx="3086829" cy="764668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rot="5400000" flipH="1" flipV="1">
              <a:off x="3048278" y="3405379"/>
              <a:ext cx="3547600" cy="589050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rot="16200000" flipV="1">
              <a:off x="3817986" y="3430633"/>
              <a:ext cx="3264629" cy="1532705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>
            <a:off x="3014066" y="6140449"/>
            <a:ext cx="178920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অমসৃন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তল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126349" y="2693769"/>
            <a:ext cx="1801751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আলোর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94300" y="64353"/>
            <a:ext cx="34671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আলোর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প্রতিফলন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3985" y="989343"/>
            <a:ext cx="2894593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অনিয়মিত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প্রতিফলন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25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" dur="250" autoRev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47" grpId="0" animBg="1"/>
      <p:bldP spid="48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796412"/>
            <a:ext cx="3124200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2133600"/>
            <a:ext cx="8458200" cy="20621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 অংকন করে আপাতন কোণ,প্রতিফলন কোণ ও অভিলম্ব চিহ্নিত কর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BD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আলোর প্রতিফলনের ২য় সুত্রটি লিখ।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bn-BD" sz="32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64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133600"/>
            <a:ext cx="8001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আপাতন </a:t>
            </a:r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কোণ</a:t>
            </a:r>
            <a:r>
              <a:rPr lang="bn-BD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প্রতিফলন কোণ </a:t>
            </a:r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কী?</a:t>
            </a: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অভিলম্ব কী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আপতিত রশ্মি </a:t>
            </a:r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3200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প্রতিফলিত রশ্মি </a:t>
            </a:r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কী?</a:t>
            </a:r>
            <a:endParaRPr lang="bn-BD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457200"/>
            <a:ext cx="6629400" cy="12618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মূল্যযাচাই</a:t>
            </a:r>
            <a:endParaRPr lang="bn-BD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2042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/>
          <p:cNvGrpSpPr/>
          <p:nvPr/>
        </p:nvGrpSpPr>
        <p:grpSpPr>
          <a:xfrm rot="16200000">
            <a:off x="2170284" y="1822446"/>
            <a:ext cx="644522" cy="3549163"/>
            <a:chOff x="615949" y="717550"/>
            <a:chExt cx="577850" cy="5631597"/>
          </a:xfrm>
        </p:grpSpPr>
        <p:sp>
          <p:nvSpPr>
            <p:cNvPr id="3" name="Cube 2"/>
            <p:cNvSpPr/>
            <p:nvPr/>
          </p:nvSpPr>
          <p:spPr>
            <a:xfrm rot="10800000" flipH="1">
              <a:off x="615949" y="717550"/>
              <a:ext cx="577850" cy="5631597"/>
            </a:xfrm>
            <a:prstGeom prst="cube">
              <a:avLst>
                <a:gd name="adj" fmla="val 81619"/>
              </a:avLst>
            </a:prstGeom>
            <a:solidFill>
              <a:srgbClr val="16EBF6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lowchart: Connector 8"/>
            <p:cNvSpPr/>
            <p:nvPr/>
          </p:nvSpPr>
          <p:spPr>
            <a:xfrm>
              <a:off x="838200" y="3962400"/>
              <a:ext cx="222250" cy="311151"/>
            </a:xfrm>
            <a:prstGeom prst="flowChartConnector">
              <a:avLst/>
            </a:prstGeom>
            <a:solidFill>
              <a:srgbClr val="18F46C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Connector 9"/>
            <p:cNvSpPr/>
            <p:nvPr/>
          </p:nvSpPr>
          <p:spPr>
            <a:xfrm>
              <a:off x="838200" y="2095499"/>
              <a:ext cx="222250" cy="311151"/>
            </a:xfrm>
            <a:prstGeom prst="flowChartConnector">
              <a:avLst/>
            </a:prstGeom>
            <a:solidFill>
              <a:srgbClr val="18F46C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lowchart: Connector 10"/>
            <p:cNvSpPr/>
            <p:nvPr/>
          </p:nvSpPr>
          <p:spPr>
            <a:xfrm>
              <a:off x="838200" y="3073399"/>
              <a:ext cx="222250" cy="311151"/>
            </a:xfrm>
            <a:prstGeom prst="flowChartConnector">
              <a:avLst/>
            </a:prstGeom>
            <a:solidFill>
              <a:srgbClr val="18F46C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Group 60"/>
          <p:cNvGrpSpPr/>
          <p:nvPr/>
        </p:nvGrpSpPr>
        <p:grpSpPr>
          <a:xfrm rot="19293564">
            <a:off x="1795489" y="933233"/>
            <a:ext cx="2109617" cy="2987773"/>
            <a:chOff x="1301726" y="-4634181"/>
            <a:chExt cx="2408434" cy="3501876"/>
          </a:xfrm>
        </p:grpSpPr>
        <p:cxnSp>
          <p:nvCxnSpPr>
            <p:cNvPr id="19" name="Straight Arrow Connector 18"/>
            <p:cNvCxnSpPr/>
            <p:nvPr/>
          </p:nvCxnSpPr>
          <p:spPr>
            <a:xfrm rot="2306436" flipV="1">
              <a:off x="1301726" y="-4634181"/>
              <a:ext cx="1940204" cy="2871867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2306436" flipV="1">
              <a:off x="2271506" y="-3321349"/>
              <a:ext cx="1438654" cy="2189044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2306436" flipV="1">
              <a:off x="1908603" y="-4010005"/>
              <a:ext cx="1718475" cy="2645765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66" name="Group 65"/>
          <p:cNvGrpSpPr/>
          <p:nvPr/>
        </p:nvGrpSpPr>
        <p:grpSpPr>
          <a:xfrm rot="5400000">
            <a:off x="1044972" y="1778502"/>
            <a:ext cx="2480680" cy="1201772"/>
            <a:chOff x="2121053" y="3094339"/>
            <a:chExt cx="2480680" cy="1201772"/>
          </a:xfrm>
        </p:grpSpPr>
        <p:cxnSp>
          <p:nvCxnSpPr>
            <p:cNvPr id="63" name="Straight Connector 62"/>
            <p:cNvCxnSpPr/>
            <p:nvPr/>
          </p:nvCxnSpPr>
          <p:spPr>
            <a:xfrm rot="16200000">
              <a:off x="3374778" y="3069156"/>
              <a:ext cx="0" cy="245391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>
              <a:off x="3357535" y="2467456"/>
              <a:ext cx="0" cy="2472964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3375393" y="1928103"/>
              <a:ext cx="17824" cy="235029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rot="1622509">
            <a:off x="542340" y="1578780"/>
            <a:ext cx="2202490" cy="2241647"/>
            <a:chOff x="3172017" y="2882091"/>
            <a:chExt cx="2202490" cy="2335051"/>
          </a:xfrm>
        </p:grpSpPr>
        <p:cxnSp>
          <p:nvCxnSpPr>
            <p:cNvPr id="6" name="Straight Arrow Connector 5"/>
            <p:cNvCxnSpPr/>
            <p:nvPr/>
          </p:nvCxnSpPr>
          <p:spPr>
            <a:xfrm rot="19977491" flipH="1" flipV="1">
              <a:off x="3269546" y="4061697"/>
              <a:ext cx="1188821" cy="1155445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19977491" flipH="1" flipV="1">
              <a:off x="3172017" y="2882091"/>
              <a:ext cx="2202490" cy="2000069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rot="19977491" flipH="1" flipV="1">
              <a:off x="3186871" y="3395337"/>
              <a:ext cx="1803471" cy="1670729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6248400" y="205778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2" name="Cube 21"/>
          <p:cNvSpPr/>
          <p:nvPr/>
        </p:nvSpPr>
        <p:spPr>
          <a:xfrm>
            <a:off x="4688450" y="3197461"/>
            <a:ext cx="3998350" cy="967259"/>
          </a:xfrm>
          <a:prstGeom prst="cube">
            <a:avLst>
              <a:gd name="adj" fmla="val 81089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>
            <a:solidFill>
              <a:srgbClr val="8295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5872532" y="1200642"/>
            <a:ext cx="1689101" cy="2687604"/>
            <a:chOff x="4527553" y="3141697"/>
            <a:chExt cx="1689101" cy="2687604"/>
          </a:xfrm>
        </p:grpSpPr>
        <p:cxnSp>
          <p:nvCxnSpPr>
            <p:cNvPr id="24" name="Straight Arrow Connector 23"/>
            <p:cNvCxnSpPr/>
            <p:nvPr/>
          </p:nvCxnSpPr>
          <p:spPr>
            <a:xfrm flipV="1">
              <a:off x="5372101" y="3312657"/>
              <a:ext cx="598122" cy="2338844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V="1">
              <a:off x="4527553" y="3141697"/>
              <a:ext cx="844547" cy="2332008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H="1" flipV="1">
              <a:off x="4903421" y="3507131"/>
              <a:ext cx="1313233" cy="2322170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 rot="17181089">
            <a:off x="6344414" y="1098222"/>
            <a:ext cx="2125191" cy="3119157"/>
            <a:chOff x="874638" y="2064775"/>
            <a:chExt cx="3148633" cy="3249123"/>
          </a:xfrm>
        </p:grpSpPr>
        <p:cxnSp>
          <p:nvCxnSpPr>
            <p:cNvPr id="28" name="Straight Arrow Connector 27"/>
            <p:cNvCxnSpPr/>
            <p:nvPr/>
          </p:nvCxnSpPr>
          <p:spPr>
            <a:xfrm rot="4418911" flipH="1">
              <a:off x="1297969" y="3628813"/>
              <a:ext cx="1349373" cy="2020798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5218911" flipV="1">
              <a:off x="1338678" y="1600735"/>
              <a:ext cx="2220554" cy="3148633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rot="4418911" flipH="1">
              <a:off x="1418009" y="2561524"/>
              <a:ext cx="1942447" cy="2781726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228599" y="152400"/>
            <a:ext cx="8839199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1" y="5791200"/>
            <a:ext cx="8610598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উদ্দিপকের ১ নং ও ২ নং চিত্রের সাহায্যে বনর্ণা কর। 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37039" y="4495800"/>
            <a:ext cx="1359409" cy="58477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নং 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906729" y="4446516"/>
            <a:ext cx="1359409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নং </a:t>
            </a:r>
            <a:endParaRPr lang="en-US" sz="3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914400"/>
            <a:ext cx="4267200" cy="33776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4583478" y="914400"/>
            <a:ext cx="4484321" cy="33776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19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-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76075" cy="78261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33600" y="2667000"/>
            <a:ext cx="5943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6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bn-BD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64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</TotalTime>
  <Words>227</Words>
  <Application>Microsoft Office PowerPoint</Application>
  <PresentationFormat>On-screen Show (4:3)</PresentationFormat>
  <Paragraphs>74</Paragraphs>
  <Slides>13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109</cp:revision>
  <dcterms:created xsi:type="dcterms:W3CDTF">2006-08-16T00:00:00Z</dcterms:created>
  <dcterms:modified xsi:type="dcterms:W3CDTF">2014-01-21T06:08:54Z</dcterms:modified>
</cp:coreProperties>
</file>